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11"/>
  </p:notesMasterIdLst>
  <p:sldIdLst>
    <p:sldId id="267" r:id="rId2"/>
    <p:sldId id="258" r:id="rId3"/>
    <p:sldId id="261" r:id="rId4"/>
    <p:sldId id="262" r:id="rId5"/>
    <p:sldId id="264" r:id="rId6"/>
    <p:sldId id="259" r:id="rId7"/>
    <p:sldId id="263" r:id="rId8"/>
    <p:sldId id="260" r:id="rId9"/>
    <p:sldId id="266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1pPr>
    <a:lvl2pPr marL="0" marR="0" indent="228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2pPr>
    <a:lvl3pPr marL="0" marR="0" indent="457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3pPr>
    <a:lvl4pPr marL="0" marR="0" indent="685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4pPr>
    <a:lvl5pPr marL="0" marR="0" indent="914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5pPr>
    <a:lvl6pPr marL="0" marR="0" indent="11430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6pPr>
    <a:lvl7pPr marL="0" marR="0" indent="1371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7pPr>
    <a:lvl8pPr marL="0" marR="0" indent="1600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8pPr>
    <a:lvl9pPr marL="0" marR="0" indent="1828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chemeClr val="accent5">
            <a:hueOff val="-8881752"/>
            <a:lumOff val="-12984"/>
          </a:schemeClr>
        </a:fontRef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9E8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hueOff val="-3600000"/>
              <a:lumOff val="-20194"/>
            </a:scheme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8"/>
  </p:normalViewPr>
  <p:slideViewPr>
    <p:cSldViewPr snapToGrid="0" snapToObjects="1">
      <p:cViewPr varScale="1">
        <p:scale>
          <a:sx n="58" d="100"/>
          <a:sy n="58" d="100"/>
        </p:scale>
        <p:origin x="920" y="2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63822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" name="jwst_20170515.jpg" descr="jwst_201705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"/>
          <p:cNvSpPr/>
          <p:nvPr/>
        </p:nvSpPr>
        <p:spPr>
          <a:xfrm>
            <a:off x="-8467" y="889000"/>
            <a:ext cx="24400934" cy="13716000"/>
          </a:xfrm>
          <a:prstGeom prst="rect">
            <a:avLst/>
          </a:prstGeom>
          <a:solidFill>
            <a:srgbClr val="C49732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524933" y="4922175"/>
            <a:ext cx="15620108" cy="26935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4">
                    <a:lumOff val="22769"/>
                  </a:schemeClr>
                </a:solidFill>
              </a:defRPr>
            </a:lvl1pPr>
            <a:lvl2pPr>
              <a:defRPr>
                <a:solidFill>
                  <a:schemeClr val="accent4">
                    <a:lumOff val="22769"/>
                  </a:schemeClr>
                </a:solidFill>
              </a:defRPr>
            </a:lvl2pPr>
            <a:lvl3pPr>
              <a:defRPr>
                <a:solidFill>
                  <a:schemeClr val="accent4">
                    <a:lumOff val="22769"/>
                  </a:schemeClr>
                </a:solidFill>
              </a:defRPr>
            </a:lvl3pPr>
            <a:lvl4pPr>
              <a:defRPr>
                <a:solidFill>
                  <a:schemeClr val="accent4">
                    <a:lumOff val="22769"/>
                  </a:schemeClr>
                </a:solidFill>
              </a:defRPr>
            </a:lvl4pPr>
            <a:lvl5pPr>
              <a:defRPr>
                <a:solidFill>
                  <a:schemeClr val="accent4">
                    <a:lumOff val="22769"/>
                  </a:schemeClr>
                </a:solidFill>
              </a:defRPr>
            </a:lvl5pPr>
          </a:lstStyle>
          <a:p>
            <a:pPr lvl="0"/>
            <a:r>
              <a:rPr lang="en-US"/>
              <a:t>Your Name Here</a:t>
            </a:r>
            <a:endParaRPr dirty="0"/>
          </a:p>
        </p:txBody>
      </p:sp>
      <p:pic>
        <p:nvPicPr>
          <p:cNvPr id="23" name="master_class_workshop_logo.png" descr="master_class_worksho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57" y="3278716"/>
            <a:ext cx="6539310" cy="653931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9C37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ESA JWST Master Class"/>
          <p:cNvSpPr txBox="1"/>
          <p:nvPr/>
        </p:nvSpPr>
        <p:spPr>
          <a:xfrm>
            <a:off x="535214" y="3299956"/>
            <a:ext cx="1295601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7200">
                <a:solidFill>
                  <a:schemeClr val="accent1">
                    <a:lumOff val="-1259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JWST Master Class Workshop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29" name="ESA JWST Master Class, ESAC, Madrid Spain, 3-5 February 2020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93585" y="12640121"/>
            <a:ext cx="3904072" cy="56425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3000" baseline="0">
                <a:solidFill>
                  <a:schemeClr val="accent4">
                    <a:lumOff val="22769"/>
                  </a:schemeClr>
                </a:solidFill>
              </a:defRPr>
            </a:lvl1pPr>
          </a:lstStyle>
          <a:p>
            <a:pPr lvl="0"/>
            <a:r>
              <a:rPr lang="en-US" dirty="0"/>
              <a:t>Your Workshop Here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master_class_workshop_logo.png" descr="master_class_worksho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031" y="256116"/>
            <a:ext cx="2910236" cy="2910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roup"/>
          <p:cNvGrpSpPr/>
          <p:nvPr/>
        </p:nvGrpSpPr>
        <p:grpSpPr>
          <a:xfrm>
            <a:off x="-8467" y="-4234"/>
            <a:ext cx="773775" cy="13720235"/>
            <a:chOff x="0" y="0"/>
            <a:chExt cx="773774" cy="13720233"/>
          </a:xfrm>
        </p:grpSpPr>
        <p:sp>
          <p:nvSpPr>
            <p:cNvPr id="46" name="Rectangle"/>
            <p:cNvSpPr/>
            <p:nvPr/>
          </p:nvSpPr>
          <p:spPr>
            <a:xfrm>
              <a:off x="0" y="4233"/>
              <a:ext cx="773775" cy="13716001"/>
            </a:xfrm>
            <a:prstGeom prst="rect">
              <a:avLst/>
            </a:prstGeom>
            <a:solidFill>
              <a:srgbClr val="C497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Rectangle"/>
            <p:cNvSpPr/>
            <p:nvPr/>
          </p:nvSpPr>
          <p:spPr>
            <a:xfrm>
              <a:off x="-1" y="11313451"/>
              <a:ext cx="773776" cy="2406783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Rectangle"/>
            <p:cNvSpPr/>
            <p:nvPr/>
          </p:nvSpPr>
          <p:spPr>
            <a:xfrm>
              <a:off x="0" y="11860080"/>
              <a:ext cx="773775" cy="1860154"/>
            </a:xfrm>
            <a:prstGeom prst="rect">
              <a:avLst/>
            </a:prstGeom>
            <a:solidFill>
              <a:srgbClr val="9C3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Rectangle"/>
            <p:cNvSpPr/>
            <p:nvPr/>
          </p:nvSpPr>
          <p:spPr>
            <a:xfrm>
              <a:off x="0" y="12132733"/>
              <a:ext cx="773775" cy="1587501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Rectangle"/>
            <p:cNvSpPr/>
            <p:nvPr/>
          </p:nvSpPr>
          <p:spPr>
            <a:xfrm>
              <a:off x="0" y="0"/>
              <a:ext cx="773775" cy="1587501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2" name="ESA JWST Master Class, ESAC, Madrid Spain, 3-5 February 2020"/>
          <p:cNvSpPr txBox="1"/>
          <p:nvPr/>
        </p:nvSpPr>
        <p:spPr>
          <a:xfrm>
            <a:off x="1248833" y="12868721"/>
            <a:ext cx="763991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l"/>
            <a:r>
              <a:rPr lang="en-US" dirty="0"/>
              <a:t>JWST MASTER CLASS </a:t>
            </a:r>
            <a:r>
              <a:rPr lang="en-US"/>
              <a:t>MELBOURNE 2022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31348" y="12839700"/>
            <a:ext cx="565405" cy="6223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1248833" y="1964266"/>
            <a:ext cx="19309673" cy="9296401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•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  <a:lvl2pPr marL="127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‣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2pPr>
            <a:lvl3pPr marL="190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-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3pPr>
            <a:lvl4pPr marL="254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74000"/>
              <a:buChar char="★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4pPr>
            <a:lvl5pPr marL="317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93000"/>
              <a:buChar char="❖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248833" y="169333"/>
            <a:ext cx="19309673" cy="1587038"/>
          </a:xfrm>
          <a:prstGeom prst="rect">
            <a:avLst/>
          </a:prstGeom>
        </p:spPr>
        <p:txBody>
          <a:bodyPr/>
          <a:lstStyle>
            <a:lvl1pPr algn="l">
              <a:defRPr sz="8400">
                <a:solidFill>
                  <a:schemeClr val="accent1">
                    <a:lumOff val="-12591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183492" y="1995160"/>
            <a:ext cx="21017884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04288" y="1170433"/>
            <a:ext cx="20897088" cy="1250946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spc="30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79" y="541920"/>
            <a:ext cx="2435918" cy="2139696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2011679" y="2809274"/>
            <a:ext cx="21191222" cy="99383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450850" algn="l"/>
              </a:tabLst>
              <a:defRPr sz="4800">
                <a:solidFill>
                  <a:srgbClr val="002061"/>
                </a:solidFill>
                <a:latin typeface="+mj-lt"/>
              </a:defRPr>
            </a:lvl1pPr>
            <a:lvl2pPr marL="1371600" indent="-457200">
              <a:buFont typeface="Arial" charset="0"/>
              <a:buChar char="•"/>
              <a:defRPr sz="4000">
                <a:solidFill>
                  <a:srgbClr val="002061"/>
                </a:solidFill>
                <a:latin typeface="+mj-lt"/>
              </a:defRPr>
            </a:lvl2pPr>
            <a:lvl3pPr marL="2286000" indent="-457200">
              <a:buFont typeface="LucidaGrande" charset="0"/>
              <a:buChar char="-"/>
              <a:defRPr sz="3600">
                <a:solidFill>
                  <a:srgbClr val="002061"/>
                </a:solidFill>
                <a:latin typeface="+mj-lt"/>
              </a:defRPr>
            </a:lvl3pPr>
            <a:lvl4pPr marL="3200400" indent="-457200">
              <a:buSzPct val="90000"/>
              <a:buFont typeface="LucidaGrande" charset="0"/>
              <a:buChar char="▸"/>
              <a:defRPr sz="3200">
                <a:solidFill>
                  <a:srgbClr val="002061"/>
                </a:solidFill>
                <a:latin typeface="+mj-lt"/>
              </a:defRPr>
            </a:lvl4pPr>
            <a:lvl5pPr marL="4114800" indent="-457200">
              <a:buSzPct val="80000"/>
              <a:buFont typeface="LucidaGrande" charset="0"/>
              <a:buChar char="◆"/>
              <a:defRPr sz="32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6768" y="13241891"/>
            <a:ext cx="1965960" cy="2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7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jwst_20170515.jpg" descr="jwst_2017051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/>
          <p:cNvSpPr/>
          <p:nvPr/>
        </p:nvSpPr>
        <p:spPr>
          <a:xfrm>
            <a:off x="-1224" y="652726"/>
            <a:ext cx="24386448" cy="13716001"/>
          </a:xfrm>
          <a:prstGeom prst="rect">
            <a:avLst/>
          </a:prstGeom>
          <a:solidFill>
            <a:srgbClr val="333333">
              <a:alpha val="8345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778000" y="4888309"/>
            <a:ext cx="20828000" cy="269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rgbClr val="9B364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chemeClr val="accent2">
              <a:lumOff val="1063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524933" y="7959592"/>
            <a:ext cx="20636013" cy="281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5">
                    <a:hueOff val="-8881752"/>
                    <a:lumOff val="-12984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ransition spd="med"/>
  <p:txStyles>
    <p:title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3556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7112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10668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14224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 txBox="1">
            <a:spLocks noGrp="1"/>
          </p:cNvSpPr>
          <p:nvPr>
            <p:ph type="title"/>
          </p:nvPr>
        </p:nvSpPr>
        <p:spPr>
          <a:xfrm>
            <a:off x="524933" y="5670321"/>
            <a:ext cx="15620108" cy="269359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JWST Master Class- Overview and Training Package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524933" y="9767610"/>
            <a:ext cx="20636013" cy="1413008"/>
          </a:xfrm>
        </p:spPr>
        <p:txBody>
          <a:bodyPr>
            <a:normAutofit/>
          </a:bodyPr>
          <a:lstStyle/>
          <a:p>
            <a:r>
              <a:rPr lang="en-US" sz="3600" dirty="0"/>
              <a:t>Themiya Nanayakkara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3585" y="12409289"/>
            <a:ext cx="7639912" cy="1025922"/>
          </a:xfrm>
        </p:spPr>
        <p:txBody>
          <a:bodyPr/>
          <a:lstStyle/>
          <a:p>
            <a:r>
              <a:rPr lang="en-US" dirty="0"/>
              <a:t>JWST MASTER CLASS MELBOURNE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7569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72" name="Body"/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20686665" cy="9296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Get yourself familiar with JWST observing modes and Proposal Tools. </a:t>
            </a:r>
          </a:p>
          <a:p>
            <a:r>
              <a:rPr lang="en-US" dirty="0"/>
              <a:t>Our aim is to get you to a point where you’ll feel comfortable using the proposal tools and discussing with your colleagues.  </a:t>
            </a:r>
          </a:p>
          <a:p>
            <a:r>
              <a:rPr lang="en-US" dirty="0"/>
              <a:t>We have three different types of sessions:</a:t>
            </a:r>
          </a:p>
          <a:p>
            <a:pPr lvl="1"/>
            <a:r>
              <a:rPr lang="en-US" dirty="0"/>
              <a:t>Generic talks: Mission Status, Observing modes, Proposal and ancillary tools.</a:t>
            </a:r>
          </a:p>
          <a:p>
            <a:pPr lvl="1"/>
            <a:r>
              <a:rPr lang="en-US" dirty="0"/>
              <a:t>In depth proposal tools hands-on sessions: ETC and APT (slides and assignments to work on).</a:t>
            </a:r>
          </a:p>
          <a:p>
            <a:pPr lvl="1"/>
            <a:r>
              <a:rPr lang="en-US" dirty="0"/>
              <a:t>Observing mode hands on sessions: </a:t>
            </a:r>
          </a:p>
          <a:p>
            <a:pPr lvl="2"/>
            <a:r>
              <a:rPr lang="en-US" dirty="0"/>
              <a:t>Short presentation with general strategy advice.</a:t>
            </a:r>
          </a:p>
          <a:p>
            <a:pPr lvl="2"/>
            <a:r>
              <a:rPr lang="en-US" dirty="0"/>
              <a:t>Assignment to complete.</a:t>
            </a:r>
          </a:p>
          <a:p>
            <a:pPr marL="635000" lvl="1" indent="0">
              <a:buNone/>
            </a:pPr>
            <a:endParaRPr lang="en-US" dirty="0"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Objectives of this workshop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3" name="Picture 2" descr="Screen Shot 2020-02-01 at 09.10.43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33" y="2223132"/>
            <a:ext cx="10309115" cy="581138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3430216" y="2102188"/>
            <a:ext cx="8991600" cy="8255513"/>
            <a:chOff x="13430216" y="3808533"/>
            <a:chExt cx="8991600" cy="8255513"/>
          </a:xfrm>
        </p:grpSpPr>
        <p:pic>
          <p:nvPicPr>
            <p:cNvPr id="5" name="Picture 4" descr="Screen Shot 2020-02-01 at 09.15.45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0216" y="5637846"/>
              <a:ext cx="8991600" cy="6426200"/>
            </a:xfrm>
            <a:prstGeom prst="rect">
              <a:avLst/>
            </a:prstGeom>
          </p:spPr>
        </p:pic>
        <p:pic>
          <p:nvPicPr>
            <p:cNvPr id="4" name="Picture 3" descr="Screen Shot 2020-02-01 at 09.15.38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3006" y="3808533"/>
              <a:ext cx="4635500" cy="655320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14598650" y="5721350"/>
              <a:ext cx="1098550" cy="323850"/>
            </a:xfrm>
            <a:prstGeom prst="ellipse">
              <a:avLst/>
            </a:prstGeom>
            <a:noFill/>
            <a:ln w="38100" cap="flat" cmpd="sng">
              <a:solidFill>
                <a:schemeClr val="bg2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419122" y="8158546"/>
            <a:ext cx="81343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Shor</a:t>
            </a:r>
            <a:r>
              <a:rPr lang="en-US" dirty="0"/>
              <a:t>t presentations that focus on strategies and general recommendations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4">
                  <a:hueOff val="-3600000"/>
                  <a:lumOff val="-20194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32403" y="10115067"/>
            <a:ext cx="81343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An assignment to work on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4">
                  <a:hueOff val="-3600000"/>
                  <a:lumOff val="-20194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13" name="Title"/>
          <p:cNvSpPr txBox="1">
            <a:spLocks/>
          </p:cNvSpPr>
          <p:nvPr/>
        </p:nvSpPr>
        <p:spPr>
          <a:xfrm>
            <a:off x="1401233" y="321733"/>
            <a:ext cx="19309673" cy="158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accent1">
                    <a:lumOff val="-12591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5pPr>
            <a:lvl6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6pPr>
            <a:lvl7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7pPr>
            <a:lvl8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8pPr>
            <a:lvl9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9pPr>
          </a:lstStyle>
          <a:p>
            <a:r>
              <a:rPr lang="en-US" dirty="0"/>
              <a:t>What to expect from the hands-on sessions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80608" y="11594830"/>
            <a:ext cx="21942891" cy="830997"/>
          </a:xfrm>
          <a:prstGeom prst="rect">
            <a:avLst/>
          </a:prstGeom>
          <a:ln w="76200" cmpd="sng"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During the hands on sessions we will work in groups.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401233" y="11308425"/>
            <a:ext cx="22282744" cy="1477981"/>
          </a:xfrm>
          <a:prstGeom prst="rect">
            <a:avLst/>
          </a:prstGeom>
          <a:noFill/>
          <a:ln w="76200" cap="flat" cmpd="sng">
            <a:solidFill>
              <a:schemeClr val="bg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251792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717641" y="2393357"/>
            <a:ext cx="21414809" cy="92076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The </a:t>
            </a:r>
            <a:r>
              <a:rPr lang="en-US" sz="5000" dirty="0"/>
              <a:t>assignments are in general a step by step description of how to    put together an observing proposal. </a:t>
            </a:r>
          </a:p>
          <a:p>
            <a:pPr marL="685800" marR="0" indent="-685800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5000" dirty="0"/>
              <a:t>They are not meant to go into the details of every “corner case” but rather to cover the more standard way of using of each mode and tool (ETC, APT). </a:t>
            </a:r>
          </a:p>
          <a:p>
            <a:pPr marL="685800" marR="0" indent="-685800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5000" dirty="0"/>
              <a:t>You might have different/better ideas on how to complete the exercise, for instance, the Exposure Time Calculator part of it. Go for it!</a:t>
            </a:r>
          </a:p>
          <a:p>
            <a:pPr marL="685800" marR="0" indent="-685800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5000" dirty="0"/>
              <a:t>There is a large support team through the online helpdesk for anything we cannot answer and do further discussions on day 3.</a:t>
            </a:r>
          </a:p>
          <a:p>
            <a:pPr marL="685800" marR="0" indent="-685800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5000" dirty="0"/>
              <a:t>If you find a roadblock in some part ask for our help/work with your neighbors to solve it. </a:t>
            </a:r>
          </a:p>
        </p:txBody>
      </p:sp>
      <p:sp>
        <p:nvSpPr>
          <p:cNvPr id="11" name="Title"/>
          <p:cNvSpPr txBox="1">
            <a:spLocks/>
          </p:cNvSpPr>
          <p:nvPr/>
        </p:nvSpPr>
        <p:spPr>
          <a:xfrm>
            <a:off x="1401233" y="321733"/>
            <a:ext cx="19309673" cy="158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accent1">
                    <a:lumOff val="-12591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5pPr>
            <a:lvl6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6pPr>
            <a:lvl7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7pPr>
            <a:lvl8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8pPr>
            <a:lvl9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9pPr>
          </a:lstStyle>
          <a:p>
            <a:r>
              <a:rPr lang="en-US" dirty="0"/>
              <a:t>What to expect from the hands-on sessions</a:t>
            </a:r>
          </a:p>
        </p:txBody>
      </p:sp>
    </p:spTree>
    <p:extLst>
      <p:ext uri="{BB962C8B-B14F-4D97-AF65-F5344CB8AC3E}">
        <p14:creationId xmlns:p14="http://schemas.microsoft.com/office/powerpoint/2010/main" val="21112598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401233" y="2590685"/>
            <a:ext cx="21414809" cy="5416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500" dirty="0"/>
              <a:t>If you can’t finish the ETC part half way through the session move to the APT part. You’ll be able to look at the proposed ETC solution later.</a:t>
            </a:r>
          </a:p>
          <a:p>
            <a:pPr marL="685800" marR="0" indent="-685800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500" dirty="0"/>
              <a:t>F</a:t>
            </a:r>
            <a:r>
              <a:rPr kumimoji="0" lang="en-US" sz="45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eel free to ask questions</a:t>
            </a:r>
            <a:r>
              <a:rPr kumimoji="0" lang="en-US" sz="4500" b="0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 </a:t>
            </a:r>
            <a:r>
              <a:rPr kumimoji="0" lang="en-US" sz="45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anytime</a:t>
            </a:r>
            <a:r>
              <a:rPr kumimoji="0" lang="en-US" sz="4500" b="0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.</a:t>
            </a:r>
          </a:p>
          <a:p>
            <a:pPr marL="685800" marR="0" indent="-685800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400" dirty="0"/>
              <a:t>No one knows everything! There are many resources you can use to find help and information.</a:t>
            </a:r>
          </a:p>
          <a:p>
            <a:endParaRPr lang="en-US" sz="4400" dirty="0"/>
          </a:p>
          <a:p>
            <a:pPr marL="685800" marR="0" indent="-685800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500" b="0" i="0" u="none" strike="noStrike" cap="none" spc="0" normalizeH="0" baseline="0" dirty="0">
              <a:ln>
                <a:noFill/>
              </a:ln>
              <a:solidFill>
                <a:schemeClr val="accent4">
                  <a:hueOff val="-3600000"/>
                  <a:lumOff val="-20194"/>
                </a:schemeClr>
              </a:solidFill>
              <a:effectLst/>
              <a:uFillTx/>
              <a:sym typeface="Avenir Book"/>
            </a:endParaRPr>
          </a:p>
        </p:txBody>
      </p:sp>
      <p:sp>
        <p:nvSpPr>
          <p:cNvPr id="11" name="Title"/>
          <p:cNvSpPr txBox="1">
            <a:spLocks/>
          </p:cNvSpPr>
          <p:nvPr/>
        </p:nvSpPr>
        <p:spPr>
          <a:xfrm>
            <a:off x="1401233" y="321733"/>
            <a:ext cx="19309673" cy="158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accent1">
                    <a:lumOff val="-12591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5pPr>
            <a:lvl6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6pPr>
            <a:lvl7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7pPr>
            <a:lvl8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8pPr>
            <a:lvl9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9pPr>
          </a:lstStyle>
          <a:p>
            <a:r>
              <a:rPr lang="en-US" dirty="0"/>
              <a:t>What to expect from the hands-on sessions</a:t>
            </a:r>
          </a:p>
        </p:txBody>
      </p:sp>
      <p:pic>
        <p:nvPicPr>
          <p:cNvPr id="5" name="Picture 4" descr="Screen Shot 2020-02-02 at 11.35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33" y="6582196"/>
            <a:ext cx="8063955" cy="6016499"/>
          </a:xfrm>
          <a:prstGeom prst="rect">
            <a:avLst/>
          </a:prstGeom>
        </p:spPr>
      </p:pic>
      <p:pic>
        <p:nvPicPr>
          <p:cNvPr id="6" name="Picture 5" descr="Screen Shot 2020-02-02 at 11.38.3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11" y="5997281"/>
            <a:ext cx="8495428" cy="5142180"/>
          </a:xfrm>
          <a:prstGeom prst="rect">
            <a:avLst/>
          </a:prstGeom>
        </p:spPr>
      </p:pic>
      <p:pic>
        <p:nvPicPr>
          <p:cNvPr id="8" name="Picture 7" descr="Screen Shot 2020-02-02 at 11.41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270" y="5997281"/>
            <a:ext cx="8502707" cy="61720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0348228">
            <a:off x="1379392" y="7790069"/>
            <a:ext cx="285975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977118"/>
                </a:solidFill>
                <a:effectLst/>
                <a:uFillTx/>
                <a:latin typeface="Avenir Black"/>
                <a:ea typeface="+mn-ea"/>
                <a:cs typeface="Avenir Black"/>
                <a:sym typeface="Avenir Book"/>
              </a:rPr>
              <a:t>Helpdesk</a:t>
            </a:r>
          </a:p>
        </p:txBody>
      </p:sp>
      <p:sp>
        <p:nvSpPr>
          <p:cNvPr id="10" name="TextBox 9"/>
          <p:cNvSpPr txBox="1"/>
          <p:nvPr/>
        </p:nvSpPr>
        <p:spPr>
          <a:xfrm rot="20348228">
            <a:off x="10332192" y="8884299"/>
            <a:ext cx="161582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977118"/>
                </a:solidFill>
                <a:latin typeface="Avenir Black"/>
                <a:cs typeface="Avenir Black"/>
              </a:rPr>
              <a:t>JDox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977118"/>
              </a:solidFill>
              <a:effectLst/>
              <a:uFillTx/>
              <a:latin typeface="Avenir Black"/>
              <a:cs typeface="Avenir Black"/>
              <a:sym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 rot="20348228">
            <a:off x="19191144" y="8114054"/>
            <a:ext cx="2588055" cy="1708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977118"/>
                </a:solidFill>
                <a:latin typeface="Avenir Black"/>
                <a:cs typeface="Avenir Black"/>
              </a:rPr>
              <a:t>Youtube</a:t>
            </a:r>
            <a:r>
              <a:rPr lang="en-US" dirty="0">
                <a:solidFill>
                  <a:srgbClr val="977118"/>
                </a:solidFill>
                <a:latin typeface="Avenir Black"/>
                <a:cs typeface="Avenir Black"/>
              </a:rPr>
              <a:t>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977118"/>
                </a:solidFill>
                <a:effectLst/>
                <a:uFillTx/>
                <a:latin typeface="Avenir Black"/>
                <a:cs typeface="Avenir Black"/>
                <a:sym typeface="Avenir Book"/>
              </a:rPr>
              <a:t>tutorials</a:t>
            </a:r>
          </a:p>
        </p:txBody>
      </p:sp>
    </p:spTree>
    <p:extLst>
      <p:ext uri="{BB962C8B-B14F-4D97-AF65-F5344CB8AC3E}">
        <p14:creationId xmlns:p14="http://schemas.microsoft.com/office/powerpoint/2010/main" val="37962843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72" name="Body"/>
          <p:cNvSpPr>
            <a:spLocks noGrp="1"/>
          </p:cNvSpPr>
          <p:nvPr>
            <p:ph type="body" idx="1"/>
          </p:nvPr>
        </p:nvSpPr>
        <p:spPr>
          <a:xfrm>
            <a:off x="1248833" y="2296865"/>
            <a:ext cx="20370047" cy="929640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Master Class program has been designed so you can closely replicate it in   your workshop. </a:t>
            </a:r>
          </a:p>
          <a:p>
            <a:pPr lvl="1"/>
            <a:r>
              <a:rPr lang="en-US" dirty="0"/>
              <a:t>Before the workshop encourage participants to do the pre-workshop assignments.</a:t>
            </a:r>
          </a:p>
          <a:p>
            <a:pPr lvl="1"/>
            <a:r>
              <a:rPr lang="en-US" dirty="0"/>
              <a:t>We have marked some sessions as </a:t>
            </a:r>
            <a:r>
              <a:rPr lang="en-US" dirty="0">
                <a:solidFill>
                  <a:srgbClr val="DDA729"/>
                </a:solidFill>
              </a:rPr>
              <a:t>“must-haves”</a:t>
            </a:r>
            <a:r>
              <a:rPr lang="en-US" dirty="0"/>
              <a:t>:</a:t>
            </a:r>
          </a:p>
          <a:p>
            <a:pPr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Mission Status </a:t>
            </a:r>
          </a:p>
          <a:p>
            <a:pPr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Cycle 1 Call for Proposals  </a:t>
            </a:r>
          </a:p>
          <a:p>
            <a:pPr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Available Proposal Tools </a:t>
            </a:r>
          </a:p>
          <a:p>
            <a:pPr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Available observing science modes </a:t>
            </a:r>
          </a:p>
          <a:p>
            <a:pPr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Proposals preparation roadmap </a:t>
            </a:r>
          </a:p>
          <a:p>
            <a:pPr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ETC Hands-on </a:t>
            </a:r>
          </a:p>
          <a:p>
            <a:pPr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APT Hands-on</a:t>
            </a:r>
          </a:p>
          <a:p>
            <a:pPr lvl="2"/>
            <a:r>
              <a:rPr lang="en-US" b="1" dirty="0">
                <a:solidFill>
                  <a:srgbClr val="977118"/>
                </a:solidFill>
              </a:rPr>
              <a:t>Other hands-on as needed depending on the interests of your community.</a:t>
            </a:r>
          </a:p>
          <a:p>
            <a:pPr lvl="2"/>
            <a:r>
              <a:rPr lang="en-US" b="1" dirty="0">
                <a:solidFill>
                  <a:srgbClr val="DDA729"/>
                </a:solidFill>
              </a:rPr>
              <a:t>How to write a successful proposal.</a:t>
            </a:r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Getting ready for your local workshop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7234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72" name="Body"/>
          <p:cNvSpPr>
            <a:spLocks noGrp="1"/>
          </p:cNvSpPr>
          <p:nvPr>
            <p:ph type="body" idx="1"/>
          </p:nvPr>
        </p:nvSpPr>
        <p:spPr>
          <a:xfrm>
            <a:off x="1248833" y="2145682"/>
            <a:ext cx="22435144" cy="9296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000" dirty="0"/>
              <a:t>During this week think about how to reduce the program/adapt the   sessions for your own workshop. </a:t>
            </a:r>
          </a:p>
          <a:p>
            <a:r>
              <a:rPr lang="en-US" sz="5000" dirty="0"/>
              <a:t>Consider duration, number of attendees, level of expertise. </a:t>
            </a:r>
          </a:p>
          <a:p>
            <a:r>
              <a:rPr lang="en-US" sz="5000" dirty="0"/>
              <a:t>Talk to your Point of Contact. </a:t>
            </a:r>
          </a:p>
          <a:p>
            <a:r>
              <a:rPr lang="en-US" sz="5000" dirty="0"/>
              <a:t>Take the opportunity to do some networking and share ideas with other participants.</a:t>
            </a:r>
          </a:p>
          <a:p>
            <a:r>
              <a:rPr lang="en-US" sz="5000" dirty="0"/>
              <a:t>If you don</a:t>
            </a:r>
            <a:r>
              <a:rPr lang="mr-IN" sz="5000" dirty="0"/>
              <a:t>’</a:t>
            </a:r>
            <a:r>
              <a:rPr lang="en-US" sz="5000" dirty="0"/>
              <a:t>t have it yet, ideally you should have an agenda before finishing the Master Class.</a:t>
            </a:r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Getting ready for your local workshop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9970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72" name="Body"/>
          <p:cNvSpPr>
            <a:spLocks noGrp="1"/>
          </p:cNvSpPr>
          <p:nvPr>
            <p:ph type="body" idx="1"/>
          </p:nvPr>
        </p:nvSpPr>
        <p:spPr>
          <a:xfrm>
            <a:off x="1248834" y="2455064"/>
            <a:ext cx="13193288" cy="92964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At least one ESA person will travel to each </a:t>
            </a:r>
            <a:r>
              <a:rPr lang="en-US" dirty="0" err="1"/>
              <a:t>european</a:t>
            </a:r>
            <a:r>
              <a:rPr lang="en-US" dirty="0"/>
              <a:t> workshop to provide direct support. </a:t>
            </a:r>
          </a:p>
          <a:p>
            <a:r>
              <a:rPr lang="en-US" dirty="0"/>
              <a:t>For those we can’t travel to, let’s talk about all details this week.</a:t>
            </a:r>
          </a:p>
          <a:p>
            <a:r>
              <a:rPr lang="en-US" dirty="0"/>
              <a:t>A “Training Package” with all materials from the Master Class will be available this week via </a:t>
            </a:r>
            <a:r>
              <a:rPr lang="en-US" dirty="0" err="1"/>
              <a:t>ESABox</a:t>
            </a:r>
            <a:r>
              <a:rPr lang="en-US" dirty="0"/>
              <a:t>. </a:t>
            </a:r>
          </a:p>
          <a:p>
            <a:r>
              <a:rPr lang="en-US" dirty="0"/>
              <a:t>Use and adapt the materials as needed. The package will include slides, exercises and all associated files you will need to completer each of them. </a:t>
            </a:r>
          </a:p>
          <a:p>
            <a:r>
              <a:rPr lang="en-US" dirty="0"/>
              <a:t>We will also share the ETC workbooks with you (read-mode only)</a:t>
            </a:r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xfrm>
            <a:off x="1248833" y="169333"/>
            <a:ext cx="20462792" cy="158703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5500" dirty="0"/>
              <a:t>Getting ready for your local workshop: We are here to help</a:t>
            </a:r>
            <a:endParaRPr sz="5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56" y="2902697"/>
            <a:ext cx="6981733" cy="94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297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72" name="Body"/>
          <p:cNvSpPr>
            <a:spLocks noGrp="1"/>
          </p:cNvSpPr>
          <p:nvPr>
            <p:ph type="body" idx="1"/>
          </p:nvPr>
        </p:nvSpPr>
        <p:spPr>
          <a:xfrm>
            <a:off x="1248834" y="2455064"/>
            <a:ext cx="13193288" cy="92964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At least one ESA person will travel to each </a:t>
            </a:r>
            <a:r>
              <a:rPr lang="en-US" dirty="0" err="1"/>
              <a:t>european</a:t>
            </a:r>
            <a:r>
              <a:rPr lang="en-US" dirty="0"/>
              <a:t> workshop to provide direct support. </a:t>
            </a:r>
          </a:p>
          <a:p>
            <a:r>
              <a:rPr lang="en-US" dirty="0"/>
              <a:t>For those we can’t travel to, let’s talk about all details this week.</a:t>
            </a:r>
          </a:p>
          <a:p>
            <a:r>
              <a:rPr lang="en-US" dirty="0"/>
              <a:t>A “Training Package” with all materials from the Master Class will be available this week via </a:t>
            </a:r>
            <a:r>
              <a:rPr lang="en-US" dirty="0" err="1"/>
              <a:t>ESABox</a:t>
            </a:r>
            <a:r>
              <a:rPr lang="en-US" dirty="0"/>
              <a:t>. </a:t>
            </a:r>
          </a:p>
          <a:p>
            <a:r>
              <a:rPr lang="en-US" dirty="0"/>
              <a:t>Use and adapt the materials as needed. The package will include slides, exercises and all associated files you will need to completer each of them. </a:t>
            </a:r>
          </a:p>
          <a:p>
            <a:r>
              <a:rPr lang="en-US" dirty="0"/>
              <a:t>We will also share the ETC workbooks with you (read-mode only)</a:t>
            </a:r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xfrm>
            <a:off x="1248833" y="169333"/>
            <a:ext cx="20462792" cy="158703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5500" dirty="0"/>
              <a:t>Getting ready for your local workshop: We are here to help</a:t>
            </a:r>
            <a:endParaRPr sz="5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56" y="2902697"/>
            <a:ext cx="6981733" cy="9466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348228">
            <a:off x="7767359" y="5191057"/>
            <a:ext cx="6869693" cy="241091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0" b="1" dirty="0">
                <a:solidFill>
                  <a:srgbClr val="977118"/>
                </a:solidFill>
                <a:latin typeface="Avenir Black"/>
                <a:cs typeface="Avenir Black"/>
              </a:rPr>
              <a:t>Enjoy!</a:t>
            </a:r>
            <a:r>
              <a:rPr kumimoji="0" lang="en-US" sz="15000" b="1" i="0" u="none" strike="noStrike" cap="none" spc="0" normalizeH="0" baseline="0" dirty="0">
                <a:ln>
                  <a:noFill/>
                </a:ln>
                <a:solidFill>
                  <a:srgbClr val="977118"/>
                </a:solidFill>
                <a:effectLst/>
                <a:uFillTx/>
                <a:latin typeface="Avenir Black"/>
                <a:ea typeface="+mn-ea"/>
                <a:cs typeface="Avenir Black"/>
                <a:sym typeface="Avenir Book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705837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asterClassWorkshop_no_ESA">
  <a:themeElements>
    <a:clrScheme name="White">
      <a:dk1>
        <a:srgbClr val="5E5E5E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MasterClassWorkshop_no_ESA.thmx</Template>
  <TotalTime>2183</TotalTime>
  <Words>720</Words>
  <Application>Microsoft Macintosh PowerPoint</Application>
  <PresentationFormat>Custom</PresentationFormat>
  <Paragraphs>70</Paragraphs>
  <Slides>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Avenir Black</vt:lpstr>
      <vt:lpstr>Avenir Book</vt:lpstr>
      <vt:lpstr>Avenir Heavy</vt:lpstr>
      <vt:lpstr>Avenir Roman</vt:lpstr>
      <vt:lpstr>Franklin Gothic Medium</vt:lpstr>
      <vt:lpstr>Helvetica Neue</vt:lpstr>
      <vt:lpstr>Helvetica Neue Light</vt:lpstr>
      <vt:lpstr>LucidaGrande</vt:lpstr>
      <vt:lpstr>MasterClassWorkshop_no_ESA</vt:lpstr>
      <vt:lpstr>JWST Master Class- Overview and Training Package</vt:lpstr>
      <vt:lpstr>Objectives of this workshop</vt:lpstr>
      <vt:lpstr>PowerPoint Presentation</vt:lpstr>
      <vt:lpstr>PowerPoint Presentation</vt:lpstr>
      <vt:lpstr>PowerPoint Presentation</vt:lpstr>
      <vt:lpstr>Getting ready for your local workshop</vt:lpstr>
      <vt:lpstr>Getting ready for your local workshop</vt:lpstr>
      <vt:lpstr>Getting ready for your local workshop: We are here to help</vt:lpstr>
      <vt:lpstr>Getting ready for your local workshop: We are here to 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Themiya Nanayakkara</cp:lastModifiedBy>
  <cp:revision>59</cp:revision>
  <dcterms:modified xsi:type="dcterms:W3CDTF">2022-11-28T09:22:59Z</dcterms:modified>
</cp:coreProperties>
</file>